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4" r:id="rId6"/>
    <p:sldId id="295" r:id="rId7"/>
    <p:sldId id="297" r:id="rId8"/>
    <p:sldId id="296" r:id="rId9"/>
    <p:sldId id="298" r:id="rId10"/>
    <p:sldId id="299" r:id="rId11"/>
    <p:sldId id="300" r:id="rId12"/>
    <p:sldId id="301" r:id="rId13"/>
    <p:sldId id="303" r:id="rId14"/>
    <p:sldId id="305" r:id="rId15"/>
    <p:sldId id="304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BF7"/>
    <a:srgbClr val="7B1ADC"/>
    <a:srgbClr val="00ACB6"/>
    <a:srgbClr val="113F6F"/>
    <a:srgbClr val="013D61"/>
    <a:srgbClr val="F3703A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72" autoAdjust="0"/>
  </p:normalViewPr>
  <p:slideViewPr>
    <p:cSldViewPr snapToGrid="0">
      <p:cViewPr varScale="1">
        <p:scale>
          <a:sx n="92" d="100"/>
          <a:sy n="9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622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rendersi meglio conto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dell’importanza dei farmaci,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multimodal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eccvi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faccio vedere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390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82EF-F6A8-733F-74DF-AF3B7B1B2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EE63A-2034-3CC4-AB8C-4A9E3968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9DE0"/>
                </a:solidFill>
                <a:latin typeface="Nuni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9D2B04-887A-6610-F5BD-A965E0C3C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515" y="180820"/>
            <a:ext cx="515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9DE0"/>
                </a:solidFill>
                <a:latin typeface="Nunito" pitchFamily="2" charset="0"/>
              </a:defRPr>
            </a:lvl1pPr>
          </a:lstStyle>
          <a:p>
            <a:fld id="{851F7ACF-68D9-4A1C-B821-EC1890523D6E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doi.org/10.1101/2025.04.07.25325370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758952"/>
            <a:ext cx="4981755" cy="3227514"/>
          </a:xfrm>
        </p:spPr>
        <p:txBody>
          <a:bodyPr/>
          <a:lstStyle/>
          <a:p>
            <a:r>
              <a:rPr lang="it-IT" b="0" dirty="0"/>
              <a:t>TRIALS &amp; OMM 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226" y="4508500"/>
            <a:ext cx="5598543" cy="1607628"/>
          </a:xfrm>
        </p:spPr>
        <p:txBody>
          <a:bodyPr>
            <a:normAutofit/>
          </a:bodyPr>
          <a:lstStyle/>
          <a:p>
            <a:r>
              <a:rPr lang="it-IT" sz="2800" b="1" cap="none" dirty="0" smtClean="0">
                <a:solidFill>
                  <a:srgbClr val="00ACB6"/>
                </a:solidFill>
              </a:rPr>
              <a:t>Matteo Monami</a:t>
            </a:r>
            <a:endParaRPr lang="it-IT" sz="2800" b="1" dirty="0">
              <a:solidFill>
                <a:srgbClr val="00ACB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2000" b="1" i="1" cap="non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err="1" smtClean="0">
                <a:solidFill>
                  <a:schemeClr val="tx1"/>
                </a:solidFill>
              </a:rPr>
              <a:t>Diabetology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and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Metabolic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Disease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Unit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smtClean="0">
                <a:solidFill>
                  <a:schemeClr val="tx1"/>
                </a:solidFill>
              </a:rPr>
              <a:t>Careggi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Teaching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Hospital</a:t>
            </a:r>
            <a:endParaRPr lang="it-IT" b="1" i="1" dirty="0">
              <a:solidFill>
                <a:schemeClr val="tx1"/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>
          <a:xfrm>
            <a:off x="6055744" y="5011948"/>
            <a:ext cx="2751827" cy="0"/>
          </a:xfrm>
          <a:prstGeom prst="line">
            <a:avLst/>
          </a:prstGeom>
          <a:ln w="28575">
            <a:solidFill>
              <a:srgbClr val="00A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F903-1F54-EC0D-0C05-4270ABE4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6B63D4-A1F4-5816-C256-C7CF2D4448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4168" y="0"/>
            <a:ext cx="108478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35D909D9-9C56-736E-5A25-C317D7755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31" y="294552"/>
            <a:ext cx="10431873" cy="65708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7CAA576-B8CD-24F9-C1BE-05F03A9C4DA6}"/>
              </a:ext>
            </a:extLst>
          </p:cNvPr>
          <p:cNvGrpSpPr/>
          <p:nvPr/>
        </p:nvGrpSpPr>
        <p:grpSpPr>
          <a:xfrm>
            <a:off x="6981168" y="3198633"/>
            <a:ext cx="4974857" cy="742017"/>
            <a:chOff x="6981168" y="3198633"/>
            <a:chExt cx="4974857" cy="74201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4215386-8568-6BE6-1121-C36A8CB5D37F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81168" y="3198633"/>
              <a:ext cx="4974857" cy="742017"/>
              <a:chOff x="6981168" y="3195793"/>
              <a:chExt cx="4974857" cy="74557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166FF3-2D3C-2C4E-E6FE-2264A4F990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81168" y="3195793"/>
                <a:ext cx="4974857" cy="5522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E900840-591A-004B-1694-D8EF80EB01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96264" y="3371283"/>
                <a:ext cx="914400" cy="5700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BB34364-FF63-F9E0-8A22-1CC6D6B65B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94132" y="3343156"/>
                <a:ext cx="914400" cy="570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5DAB7C-7659-F36B-3239-3EFEB252D39A}"/>
                </a:ext>
              </a:extLst>
            </p:cNvPr>
            <p:cNvSpPr>
              <a:spLocks/>
            </p:cNvSpPr>
            <p:nvPr/>
          </p:nvSpPr>
          <p:spPr>
            <a:xfrm>
              <a:off x="9171386" y="3199518"/>
              <a:ext cx="914400" cy="567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A5005A-7D27-3B00-E821-4552DB0C156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53365" y="1530232"/>
            <a:ext cx="2114360" cy="886567"/>
            <a:chOff x="6353365" y="1520440"/>
            <a:chExt cx="2114360" cy="84837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EDDECC-52DD-E66D-BA74-2BCA091E83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3365" y="1520440"/>
              <a:ext cx="2114360" cy="848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072BDE-5060-992F-07CE-3D23C3CA69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38664" y="1544375"/>
              <a:ext cx="1117886" cy="824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6901B5-4F10-3219-99A5-7C7C05EE786C}"/>
              </a:ext>
            </a:extLst>
          </p:cNvPr>
          <p:cNvSpPr>
            <a:spLocks/>
          </p:cNvSpPr>
          <p:nvPr/>
        </p:nvSpPr>
        <p:spPr>
          <a:xfrm>
            <a:off x="2619375" y="1527175"/>
            <a:ext cx="2619375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1E7F31-10DE-872A-6BAF-6437CC112C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43150" y="2647950"/>
            <a:ext cx="2200275" cy="3295650"/>
            <a:chOff x="2343150" y="2647950"/>
            <a:chExt cx="2200275" cy="3295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DEF9D-E581-CD14-D528-FBBFB589F6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1425" y="2647950"/>
              <a:ext cx="266700" cy="1647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625893-49F6-B1BA-AA60-497D22BFEF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3150" y="4295775"/>
              <a:ext cx="2200275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36CC6C-5226-5C55-4DED-06FC15C5CD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5175" y="4752975"/>
              <a:ext cx="1038225" cy="1190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719C057-84CD-69EE-B4B5-2C2D70D2E4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14800" y="3197048"/>
            <a:ext cx="2702445" cy="73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194F2-871C-A805-85A1-8455A3C77E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5640" y="4686245"/>
            <a:ext cx="1267575" cy="1244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C4F3F9-01C6-D55B-961C-90034DEB9497}"/>
              </a:ext>
            </a:extLst>
          </p:cNvPr>
          <p:cNvGrpSpPr>
            <a:grpSpLocks/>
          </p:cNvGrpSpPr>
          <p:nvPr/>
        </p:nvGrpSpPr>
        <p:grpSpPr>
          <a:xfrm>
            <a:off x="2533651" y="287196"/>
            <a:ext cx="6286500" cy="1415609"/>
            <a:chOff x="2533651" y="287196"/>
            <a:chExt cx="6286500" cy="14156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D81F13-6997-4B76-A7ED-D7019F28D47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33651" y="287196"/>
              <a:ext cx="6286500" cy="1414604"/>
              <a:chOff x="2533651" y="287196"/>
              <a:chExt cx="6286500" cy="1414604"/>
            </a:xfrm>
            <a:solidFill>
              <a:schemeClr val="bg1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9D7371-3F66-8F3C-8630-BB40C41203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533651" y="863600"/>
                <a:ext cx="6286500" cy="8382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42D67F-A7F4-EFF2-D095-F35D16DBBA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78151" y="294552"/>
                <a:ext cx="1441449" cy="8382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ED997A-B62C-151D-99C7-D1BE938300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21451" y="287196"/>
                <a:ext cx="1441449" cy="8382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6089CE8-F17F-E51D-73BA-B94210E11C75}"/>
                </a:ext>
              </a:extLst>
            </p:cNvPr>
            <p:cNvSpPr>
              <a:spLocks/>
            </p:cNvSpPr>
            <p:nvPr/>
          </p:nvSpPr>
          <p:spPr>
            <a:xfrm>
              <a:off x="3636962" y="1160920"/>
              <a:ext cx="292100" cy="541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C43334-EE92-FD1F-BACF-CB4333D3DABC}"/>
              </a:ext>
            </a:extLst>
          </p:cNvPr>
          <p:cNvGrpSpPr>
            <a:grpSpLocks/>
          </p:cNvGrpSpPr>
          <p:nvPr/>
        </p:nvGrpSpPr>
        <p:grpSpPr>
          <a:xfrm>
            <a:off x="4588240" y="4705348"/>
            <a:ext cx="991467" cy="2074578"/>
            <a:chOff x="4615388" y="4705347"/>
            <a:chExt cx="991467" cy="207457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11A7BAF-E65B-C677-3325-57ADE6BE8179}"/>
                </a:ext>
              </a:extLst>
            </p:cNvPr>
            <p:cNvSpPr>
              <a:spLocks/>
            </p:cNvSpPr>
            <p:nvPr/>
          </p:nvSpPr>
          <p:spPr>
            <a:xfrm>
              <a:off x="4632961" y="4705347"/>
              <a:ext cx="973894" cy="819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7D7AB1A-180A-5E82-66A9-0DFABA95519B}"/>
                </a:ext>
              </a:extLst>
            </p:cNvPr>
            <p:cNvSpPr>
              <a:spLocks/>
            </p:cNvSpPr>
            <p:nvPr/>
          </p:nvSpPr>
          <p:spPr>
            <a:xfrm>
              <a:off x="4615388" y="6046268"/>
              <a:ext cx="991467" cy="73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7C1FA2D-AA73-BB25-CBE1-E6458E773BB2}"/>
              </a:ext>
            </a:extLst>
          </p:cNvPr>
          <p:cNvSpPr>
            <a:spLocks/>
          </p:cNvSpPr>
          <p:nvPr/>
        </p:nvSpPr>
        <p:spPr>
          <a:xfrm>
            <a:off x="4632960" y="3921948"/>
            <a:ext cx="872490" cy="74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1FBEE7-7B41-1990-DE4D-E96289093C35}"/>
              </a:ext>
            </a:extLst>
          </p:cNvPr>
          <p:cNvSpPr>
            <a:spLocks/>
          </p:cNvSpPr>
          <p:nvPr/>
        </p:nvSpPr>
        <p:spPr>
          <a:xfrm>
            <a:off x="6012815" y="3912662"/>
            <a:ext cx="898410" cy="773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27BA5C-6681-52A1-D49D-DF9879805E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461357" y="2422403"/>
            <a:ext cx="6255804" cy="858719"/>
            <a:chOff x="4461357" y="2422403"/>
            <a:chExt cx="6255804" cy="85871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962E23-DB1A-BD3E-42FC-022503E2372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461357" y="2422406"/>
              <a:ext cx="3734907" cy="837908"/>
              <a:chOff x="4461357" y="2419231"/>
              <a:chExt cx="6308357" cy="77656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C91CE5-BC92-CD0D-9072-A1E9E1AB7D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473" y="2419231"/>
                <a:ext cx="5445241" cy="776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28D10FB-C793-D6F4-A0B4-CBA64305C63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61357" y="2724126"/>
                <a:ext cx="1291743" cy="449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4AD7BBA-EE40-47D1-21F2-83F0B99A8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9544" y="2422403"/>
              <a:ext cx="2517617" cy="85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5BDE9F0-8401-C2A3-09A3-0C4D6D217C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12521" y="4723351"/>
            <a:ext cx="973894" cy="2056575"/>
            <a:chOff x="7112521" y="4723351"/>
            <a:chExt cx="973894" cy="20565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4C4A30-7FA0-72BF-7AEB-26DCFA1DB1C9}"/>
                </a:ext>
              </a:extLst>
            </p:cNvPr>
            <p:cNvSpPr>
              <a:spLocks/>
            </p:cNvSpPr>
            <p:nvPr/>
          </p:nvSpPr>
          <p:spPr>
            <a:xfrm>
              <a:off x="7112521" y="4723351"/>
              <a:ext cx="973894" cy="97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B95F0DA-E60F-8775-DF29-DB9240A9449F}"/>
                </a:ext>
              </a:extLst>
            </p:cNvPr>
            <p:cNvSpPr>
              <a:spLocks/>
            </p:cNvSpPr>
            <p:nvPr/>
          </p:nvSpPr>
          <p:spPr>
            <a:xfrm>
              <a:off x="7220737" y="6028404"/>
              <a:ext cx="735814" cy="75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CECD27C-6D13-14B1-8248-271BFD6F8B0F}"/>
              </a:ext>
            </a:extLst>
          </p:cNvPr>
          <p:cNvSpPr>
            <a:spLocks/>
          </p:cNvSpPr>
          <p:nvPr/>
        </p:nvSpPr>
        <p:spPr>
          <a:xfrm>
            <a:off x="7062566" y="3755651"/>
            <a:ext cx="1128594" cy="930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C34F75-BA9B-0998-F579-7BC92454FD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62005" y="3776288"/>
            <a:ext cx="676059" cy="78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ED15E7-83FF-593B-C3B4-60DD50536D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78392" y="3748291"/>
            <a:ext cx="676059" cy="963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3D031A-DF12-EB58-DEDD-117724A4E7D9}"/>
              </a:ext>
            </a:extLst>
          </p:cNvPr>
          <p:cNvGrpSpPr/>
          <p:nvPr/>
        </p:nvGrpSpPr>
        <p:grpSpPr>
          <a:xfrm>
            <a:off x="5776617" y="4701846"/>
            <a:ext cx="1134607" cy="2079345"/>
            <a:chOff x="5776617" y="4701846"/>
            <a:chExt cx="1134607" cy="20793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2EE475B-A0D8-2D4E-A638-016D96CBC667}"/>
                </a:ext>
              </a:extLst>
            </p:cNvPr>
            <p:cNvSpPr>
              <a:spLocks/>
            </p:cNvSpPr>
            <p:nvPr/>
          </p:nvSpPr>
          <p:spPr>
            <a:xfrm>
              <a:off x="5866417" y="4701846"/>
              <a:ext cx="1044807" cy="8191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C80717-DAD2-3D66-B9E2-FEE84F3836A8}"/>
                </a:ext>
              </a:extLst>
            </p:cNvPr>
            <p:cNvSpPr>
              <a:spLocks/>
            </p:cNvSpPr>
            <p:nvPr/>
          </p:nvSpPr>
          <p:spPr>
            <a:xfrm>
              <a:off x="5776617" y="6047534"/>
              <a:ext cx="991467" cy="73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B699D-5810-D5A6-C00E-174940C1B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05432" y="3913618"/>
            <a:ext cx="1128594" cy="79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01E87-766A-C0CA-0A02-B96DB8EB44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36770" y="4659521"/>
            <a:ext cx="973894" cy="2138270"/>
            <a:chOff x="8136770" y="4659521"/>
            <a:chExt cx="973894" cy="21382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3FB1F-B9E2-1785-AB01-4FBE594C94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36770" y="4659521"/>
              <a:ext cx="973894" cy="97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4FE64F-0CD6-4107-17C4-9F59DDD599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4684" y="6046269"/>
              <a:ext cx="735814" cy="75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566771-8446-1FB9-2855-205245AB1C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41714" y="4695484"/>
            <a:ext cx="917391" cy="2144035"/>
            <a:chOff x="9141714" y="4695484"/>
            <a:chExt cx="917391" cy="21440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DE3494-407A-E709-F3B9-865662FBEA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1714" y="4695484"/>
              <a:ext cx="861039" cy="781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F6AF0F9-C677-C918-CAE8-64E76FE3A9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8066" y="6057680"/>
              <a:ext cx="861039" cy="781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067056C-146B-262E-0D96-9864C517D0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7924" y="3908794"/>
            <a:ext cx="914400" cy="75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25C439-2BE3-E1A0-1FE8-AC3B28AD6E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01580" y="4695484"/>
            <a:ext cx="914399" cy="2073282"/>
            <a:chOff x="10101580" y="4695484"/>
            <a:chExt cx="914399" cy="207328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B2CBBA-BE67-9766-5863-DEE8E9603D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01580" y="4695484"/>
              <a:ext cx="914399" cy="750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CEFF69-A528-49F3-A848-C9D4317FAE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94132" y="6018039"/>
              <a:ext cx="820222" cy="750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718BC7-4C2B-3BB5-A201-5119541868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08531" y="4701847"/>
            <a:ext cx="914400" cy="1981571"/>
            <a:chOff x="11108531" y="4701847"/>
            <a:chExt cx="914400" cy="198157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D5A4A9-FAE8-B9F9-30F1-5C2F6C3319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08532" y="4701847"/>
              <a:ext cx="914399" cy="655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B5A92F-6B56-9A23-6FDC-E450F769EA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08531" y="6028404"/>
              <a:ext cx="914399" cy="655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3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0" grpId="0" animBg="1"/>
      <p:bldP spid="29" grpId="0" animBg="1"/>
      <p:bldP spid="58" grpId="0" animBg="1"/>
      <p:bldP spid="72" grpId="0" animBg="1"/>
      <p:bldP spid="73" grpId="0" animBg="1"/>
      <p:bldP spid="74" grpId="0" animBg="1"/>
      <p:bldP spid="17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0" y="1609210"/>
            <a:ext cx="11268994" cy="2174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8222125" y="5553194"/>
            <a:ext cx="361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De Luca et al., manuscript </a:t>
            </a:r>
            <a:r>
              <a:rPr lang="it-IT" dirty="0" err="1" smtClean="0"/>
              <a:t>submitted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1611605">
            <a:off x="4833347" y="3804237"/>
            <a:ext cx="2015581" cy="82931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45673" y="4994695"/>
            <a:ext cx="9899987" cy="400110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SICOB (MBS and </a:t>
            </a:r>
            <a:r>
              <a:rPr lang="it-IT" sz="2000" b="1" dirty="0" err="1" smtClean="0">
                <a:solidFill>
                  <a:srgbClr val="7030A0"/>
                </a:solidFill>
              </a:rPr>
              <a:t>Endobariatric</a:t>
            </a:r>
            <a:r>
              <a:rPr lang="it-IT" sz="2000" b="1" dirty="0" smtClean="0">
                <a:solidFill>
                  <a:srgbClr val="7030A0"/>
                </a:solidFill>
              </a:rPr>
              <a:t>) </a:t>
            </a:r>
            <a:r>
              <a:rPr lang="it-IT" sz="2000" b="1" dirty="0" err="1" smtClean="0">
                <a:solidFill>
                  <a:srgbClr val="7030A0"/>
                </a:solidFill>
              </a:rPr>
              <a:t>Guidelines</a:t>
            </a:r>
            <a:r>
              <a:rPr lang="it-IT" sz="2000" b="1" dirty="0" smtClean="0">
                <a:solidFill>
                  <a:srgbClr val="7030A0"/>
                </a:solidFill>
              </a:rPr>
              <a:t> (new update) and IFSO position </a:t>
            </a:r>
            <a:r>
              <a:rPr lang="it-IT" sz="2000" b="1" dirty="0" err="1" smtClean="0">
                <a:solidFill>
                  <a:srgbClr val="7030A0"/>
                </a:solidFill>
              </a:rPr>
              <a:t>statements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endParaRPr lang="it-IT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5" y="1399892"/>
            <a:ext cx="10821910" cy="4058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87547" y="97849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Dr. M. Monami ha ricevuto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da: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Boehringer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Novonordisk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Biocomposites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Molteni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da Società Scientifiche: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</a:p>
        </p:txBody>
      </p:sp>
    </p:spTree>
    <p:extLst>
      <p:ext uri="{BB962C8B-B14F-4D97-AF65-F5344CB8AC3E}">
        <p14:creationId xmlns:p14="http://schemas.microsoft.com/office/powerpoint/2010/main" val="20883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82437" y="705595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/>
              <a:t>liraglutide</a:t>
            </a:r>
            <a:r>
              <a:rPr lang="en-US" sz="1600" dirty="0"/>
              <a:t> OR </a:t>
            </a:r>
            <a:r>
              <a:rPr lang="en-US" sz="1600" dirty="0" err="1"/>
              <a:t>semaglutide</a:t>
            </a:r>
            <a:r>
              <a:rPr lang="en-US" sz="1600" dirty="0"/>
              <a:t> OR </a:t>
            </a:r>
            <a:r>
              <a:rPr lang="en-US" sz="1600" dirty="0" err="1" smtClean="0"/>
              <a:t>tirzepatide</a:t>
            </a:r>
            <a:r>
              <a:rPr lang="en-US" sz="1600" dirty="0" smtClean="0"/>
              <a:t>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</a:t>
            </a:r>
            <a:endParaRPr lang="it-IT" sz="1600" dirty="0"/>
          </a:p>
        </p:txBody>
      </p:sp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68" y="1643838"/>
            <a:ext cx="7614564" cy="408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</p:spTree>
    <p:extLst>
      <p:ext uri="{BB962C8B-B14F-4D97-AF65-F5344CB8AC3E}">
        <p14:creationId xmlns:p14="http://schemas.microsoft.com/office/powerpoint/2010/main" val="3194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82437" y="705595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/>
              <a:t>liraglutide</a:t>
            </a:r>
            <a:r>
              <a:rPr lang="en-US" sz="1600" dirty="0"/>
              <a:t> OR </a:t>
            </a:r>
            <a:r>
              <a:rPr lang="en-US" sz="1600" dirty="0" err="1"/>
              <a:t>semaglutide</a:t>
            </a:r>
            <a:r>
              <a:rPr lang="en-US" sz="1600" dirty="0"/>
              <a:t> OR </a:t>
            </a:r>
            <a:r>
              <a:rPr lang="en-US" sz="1600" dirty="0" err="1" smtClean="0"/>
              <a:t>tirzepatide</a:t>
            </a:r>
            <a:r>
              <a:rPr lang="en-US" sz="1600" dirty="0" smtClean="0"/>
              <a:t>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</a:t>
            </a:r>
            <a:endParaRPr lang="it-IT" sz="1600" dirty="0"/>
          </a:p>
        </p:txBody>
      </p:sp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68" y="1643838"/>
            <a:ext cx="7614564" cy="408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676525" y="1962150"/>
            <a:ext cx="404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Trials on OMM</a:t>
            </a:r>
            <a:r>
              <a:rPr lang="it-IT" b="1" dirty="0" smtClean="0"/>
              <a:t>: 768 </a:t>
            </a:r>
            <a:r>
              <a:rPr lang="it-IT" i="1" dirty="0" smtClean="0"/>
              <a:t>up to 5</a:t>
            </a:r>
            <a:r>
              <a:rPr lang="it-IT" i="1" baseline="30000" dirty="0" smtClean="0"/>
              <a:t>th</a:t>
            </a:r>
            <a:r>
              <a:rPr lang="it-IT" i="1" dirty="0" smtClean="0"/>
              <a:t>, May 2025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856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3" y="1009488"/>
            <a:ext cx="8011643" cy="2324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4885"/>
          <a:stretch/>
        </p:blipFill>
        <p:spPr>
          <a:xfrm>
            <a:off x="828675" y="4505218"/>
            <a:ext cx="11100152" cy="120804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611605">
            <a:off x="3384262" y="3382961"/>
            <a:ext cx="2215981" cy="82931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454678" y="5711309"/>
            <a:ext cx="473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https</a:t>
            </a:r>
            <a:r>
              <a:rPr lang="it-IT" dirty="0">
                <a:hlinkClick r:id="rId5"/>
              </a:rPr>
              <a:t>://</a:t>
            </a:r>
            <a:r>
              <a:rPr lang="it-IT" dirty="0" smtClean="0">
                <a:hlinkClick r:id="rId5"/>
              </a:rPr>
              <a:t>doi.org/10.1101/2025.04.07.25325370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014164"/>
            <a:ext cx="8630471" cy="2604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4885"/>
          <a:stretch/>
        </p:blipFill>
        <p:spPr>
          <a:xfrm>
            <a:off x="828675" y="4505218"/>
            <a:ext cx="11100152" cy="120804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611605">
            <a:off x="4341641" y="3545444"/>
            <a:ext cx="2015581" cy="82931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8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58" y="2350212"/>
            <a:ext cx="6855708" cy="3033598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3609"/>
          <a:stretch/>
        </p:blipFill>
        <p:spPr>
          <a:xfrm>
            <a:off x="0" y="715618"/>
            <a:ext cx="6057150" cy="278218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0719" y="92327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70956" y="2114365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43884" y="3107184"/>
            <a:ext cx="1271502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dirty="0"/>
              <a:t>1 </a:t>
            </a:r>
            <a:r>
              <a:rPr lang="it-IT" dirty="0" err="1"/>
              <a:t>year</a:t>
            </a:r>
            <a:endParaRPr lang="it-IT" dirty="0"/>
          </a:p>
          <a:p>
            <a:r>
              <a:rPr lang="it-IT" b="0" i="1" dirty="0"/>
              <a:t>N= 58 trials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423864" y="1777013"/>
            <a:ext cx="1252266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2 </a:t>
            </a:r>
            <a:r>
              <a:rPr lang="it-IT" b="1" dirty="0"/>
              <a:t>years</a:t>
            </a:r>
            <a:endParaRPr lang="it-IT" dirty="0" smtClean="0"/>
          </a:p>
          <a:p>
            <a:pPr algn="ctr"/>
            <a:r>
              <a:rPr lang="it-IT" i="1" dirty="0" smtClean="0"/>
              <a:t>N= 22 trials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32" y="753071"/>
            <a:ext cx="7191668" cy="463192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334812" y="5420470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/>
              <a:t>liraglutide</a:t>
            </a:r>
            <a:r>
              <a:rPr lang="en-US" sz="1600" dirty="0"/>
              <a:t> OR </a:t>
            </a:r>
            <a:r>
              <a:rPr lang="en-US" sz="1600" dirty="0" err="1"/>
              <a:t>semaglutide</a:t>
            </a:r>
            <a:r>
              <a:rPr lang="en-US" sz="1600" dirty="0"/>
              <a:t> OR </a:t>
            </a:r>
            <a:r>
              <a:rPr lang="en-US" sz="1600" dirty="0" err="1" smtClean="0"/>
              <a:t>tirzepatide</a:t>
            </a:r>
            <a:r>
              <a:rPr lang="en-US" sz="1600" dirty="0" smtClean="0"/>
              <a:t>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 up to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Jan, 2025. Treatment duration &gt; 52±4 weeks.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280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907450"/>
            <a:ext cx="6755907" cy="2401970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3" y="3430283"/>
            <a:ext cx="6943387" cy="270684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761" y="983847"/>
            <a:ext cx="304216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14419"/>
          <a:stretch/>
        </p:blipFill>
        <p:spPr>
          <a:xfrm>
            <a:off x="1351561" y="780495"/>
            <a:ext cx="10523853" cy="51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282</TotalTime>
  <Words>195</Words>
  <Application>Microsoft Office PowerPoint</Application>
  <PresentationFormat>Widescreen</PresentationFormat>
  <Paragraphs>36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Nunito</vt:lpstr>
      <vt:lpstr>Wingdings</vt:lpstr>
      <vt:lpstr>RetrospectVTI</vt:lpstr>
      <vt:lpstr>TRIALS &amp; OMM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user</cp:lastModifiedBy>
  <cp:revision>24</cp:revision>
  <dcterms:created xsi:type="dcterms:W3CDTF">2022-02-27T17:36:31Z</dcterms:created>
  <dcterms:modified xsi:type="dcterms:W3CDTF">2025-05-07T13:19:07Z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